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5"/>
  </p:notesMasterIdLst>
  <p:sldIdLst>
    <p:sldId id="256" r:id="rId4"/>
  </p:sldIdLst>
  <p:sldSz cx="9144000" cy="5143500" type="screen16x9"/>
  <p:notesSz cx="6858000" cy="9144000"/>
  <p:embeddedFontLst>
    <p:embeddedFont>
      <p:font typeface="Amatic SC" panose="00000500000000000000" pitchFamily="2" charset="-79"/>
      <p:regular r:id="rId6"/>
      <p:bold r:id="rId7"/>
    </p:embeddedFont>
    <p:embeddedFont>
      <p:font typeface="Calibri" panose="020F0502020204030204" pitchFamily="34" charset="0"/>
      <p:regular r:id="rId8"/>
      <p:bold r:id="rId9"/>
      <p:italic r:id="rId10"/>
      <p:boldItalic r:id="rId11"/>
    </p:embeddedFont>
    <p:embeddedFont>
      <p:font typeface="Fuzzy Bubbles" panose="020B0604020202020204" charset="0"/>
      <p:regular r:id="rId12"/>
      <p:bold r:id="rId13"/>
    </p:embeddedFont>
    <p:embeddedFont>
      <p:font typeface="Nunito"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922EF-804A-4746-872E-1D868988A87B}" v="39" dt="2023-08-22T08:37:22.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6" d="100"/>
          <a:sy n="176" d="100"/>
        </p:scale>
        <p:origin x="126" y="4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microsoft.com/office/2015/10/relationships/revisionInfo" Target="revisionInfo.xml"/><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 Zonneveld" userId="b2a0beec-8dca-427b-b0be-15f12a46e5c5" providerId="ADAL" clId="{E1C922EF-804A-4746-872E-1D868988A87B}"/>
    <pc:docChg chg="modSld">
      <pc:chgData name="Jos Zonneveld" userId="b2a0beec-8dca-427b-b0be-15f12a46e5c5" providerId="ADAL" clId="{E1C922EF-804A-4746-872E-1D868988A87B}" dt="2023-08-22T08:37:22.189" v="40"/>
      <pc:docMkLst>
        <pc:docMk/>
      </pc:docMkLst>
      <pc:sldChg chg="modSp mod modAnim">
        <pc:chgData name="Jos Zonneveld" userId="b2a0beec-8dca-427b-b0be-15f12a46e5c5" providerId="ADAL" clId="{E1C922EF-804A-4746-872E-1D868988A87B}" dt="2023-08-22T08:37:22.189" v="40"/>
        <pc:sldMkLst>
          <pc:docMk/>
          <pc:sldMk cId="0" sldId="256"/>
        </pc:sldMkLst>
        <pc:grpChg chg="mod">
          <ac:chgData name="Jos Zonneveld" userId="b2a0beec-8dca-427b-b0be-15f12a46e5c5" providerId="ADAL" clId="{E1C922EF-804A-4746-872E-1D868988A87B}" dt="2023-08-22T08:33:50.922" v="16" actId="1076"/>
          <ac:grpSpMkLst>
            <pc:docMk/>
            <pc:sldMk cId="0" sldId="256"/>
            <ac:grpSpMk id="13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9750d9fb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9750d9fb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SzPts val="1300"/>
              <a:buChar char="●"/>
              <a:defRPr/>
            </a:lvl1pPr>
            <a:lvl2pPr marL="914400" lvl="1" indent="-298450" algn="ctr" rtl="0">
              <a:spcBef>
                <a:spcPts val="0"/>
              </a:spcBef>
              <a:spcAft>
                <a:spcPts val="0"/>
              </a:spcAft>
              <a:buSzPts val="1100"/>
              <a:buChar char="○"/>
              <a:defRPr/>
            </a:lvl2pPr>
            <a:lvl3pPr marL="1371600" lvl="2" indent="-298450" algn="ctr" rtl="0">
              <a:spcBef>
                <a:spcPts val="0"/>
              </a:spcBef>
              <a:spcAft>
                <a:spcPts val="0"/>
              </a:spcAft>
              <a:buSzPts val="1100"/>
              <a:buChar char="■"/>
              <a:defRPr/>
            </a:lvl3pPr>
            <a:lvl4pPr marL="1828800" lvl="3" indent="-298450" algn="ctr" rtl="0">
              <a:spcBef>
                <a:spcPts val="0"/>
              </a:spcBef>
              <a:spcAft>
                <a:spcPts val="0"/>
              </a:spcAft>
              <a:buSzPts val="1100"/>
              <a:buChar char="●"/>
              <a:defRPr/>
            </a:lvl4pPr>
            <a:lvl5pPr marL="2286000" lvl="4" indent="-298450" algn="ctr" rtl="0">
              <a:spcBef>
                <a:spcPts val="0"/>
              </a:spcBef>
              <a:spcAft>
                <a:spcPts val="0"/>
              </a:spcAft>
              <a:buSzPts val="1100"/>
              <a:buChar char="○"/>
              <a:defRPr/>
            </a:lvl5pPr>
            <a:lvl6pPr marL="2743200" lvl="5" indent="-298450" algn="ctr" rtl="0">
              <a:spcBef>
                <a:spcPts val="0"/>
              </a:spcBef>
              <a:spcAft>
                <a:spcPts val="0"/>
              </a:spcAft>
              <a:buSzPts val="1100"/>
              <a:buChar char="■"/>
              <a:defRPr/>
            </a:lvl6pPr>
            <a:lvl7pPr marL="3200400" lvl="6" indent="-298450" algn="ctr" rtl="0">
              <a:spcBef>
                <a:spcPts val="0"/>
              </a:spcBef>
              <a:spcAft>
                <a:spcPts val="0"/>
              </a:spcAft>
              <a:buSzPts val="1100"/>
              <a:buChar char="●"/>
              <a:defRPr/>
            </a:lvl7pPr>
            <a:lvl8pPr marL="3657600" lvl="7" indent="-298450" algn="ctr" rtl="0">
              <a:spcBef>
                <a:spcPts val="0"/>
              </a:spcBef>
              <a:spcAft>
                <a:spcPts val="0"/>
              </a:spcAft>
              <a:buSzPts val="1100"/>
              <a:buChar char="○"/>
              <a:defRPr/>
            </a:lvl8pPr>
            <a:lvl9pPr marL="4114800" lvl="8" indent="-298450" algn="ctr" rtl="0">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title" idx="4294967295"/>
          </p:nvPr>
        </p:nvSpPr>
        <p:spPr>
          <a:xfrm>
            <a:off x="942300" y="86100"/>
            <a:ext cx="3709200" cy="66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solidFill>
                  <a:srgbClr val="9900FF"/>
                </a:solidFill>
                <a:latin typeface="Fuzzy Bubbles"/>
                <a:ea typeface="Fuzzy Bubbles"/>
                <a:cs typeface="Fuzzy Bubbles"/>
                <a:sym typeface="Fuzzy Bubbles"/>
              </a:rPr>
              <a:t>Leefgebied</a:t>
            </a:r>
            <a:endParaRPr>
              <a:solidFill>
                <a:srgbClr val="9900FF"/>
              </a:solidFill>
              <a:latin typeface="Fuzzy Bubbles"/>
              <a:ea typeface="Fuzzy Bubbles"/>
              <a:cs typeface="Fuzzy Bubbles"/>
              <a:sym typeface="Fuzzy Bubbles"/>
            </a:endParaRPr>
          </a:p>
        </p:txBody>
      </p:sp>
      <p:sp>
        <p:nvSpPr>
          <p:cNvPr id="129" name="Google Shape;129;p13"/>
          <p:cNvSpPr txBox="1">
            <a:spLocks noGrp="1"/>
          </p:cNvSpPr>
          <p:nvPr>
            <p:ph type="body" idx="4294967295"/>
          </p:nvPr>
        </p:nvSpPr>
        <p:spPr>
          <a:xfrm>
            <a:off x="386225" y="944979"/>
            <a:ext cx="6539400" cy="1776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nl" sz="1125" dirty="0"/>
              <a:t>Ringstaartmaki's leven in de tropische en droge xerofiele </a:t>
            </a:r>
            <a:r>
              <a:rPr lang="nl" sz="1125" b="1" dirty="0"/>
              <a:t>bossen </a:t>
            </a:r>
            <a:r>
              <a:rPr lang="nl" sz="1125" dirty="0"/>
              <a:t>van het zuiden en zuidwesten van Madagaskar. Hier </a:t>
            </a:r>
            <a:r>
              <a:rPr lang="nl" sz="1125" b="1" dirty="0"/>
              <a:t>groeien </a:t>
            </a:r>
            <a:r>
              <a:rPr lang="nl" sz="1125" dirty="0"/>
              <a:t>aan de droogte aangepaste planten, als succulenten en bomen met dikke stammen. De meeste planten hebben stekels. Andere maki's uit deze </a:t>
            </a:r>
            <a:r>
              <a:rPr lang="nl" sz="1125" b="1" dirty="0"/>
              <a:t>streek </a:t>
            </a:r>
            <a:r>
              <a:rPr lang="nl" sz="1125" dirty="0"/>
              <a:t>zijn onder andere de zwartkopmaki (Eulemur fulvus), de Verreauxsifaka (Propithecus verreauxi) en de grote wezelmaki (Lepilemur mustelinus).</a:t>
            </a:r>
            <a:endParaRPr sz="1125" dirty="0"/>
          </a:p>
          <a:p>
            <a:pPr marL="0" lvl="0" indent="0" algn="l" rtl="0">
              <a:lnSpc>
                <a:spcPct val="95000"/>
              </a:lnSpc>
              <a:spcBef>
                <a:spcPts val="1200"/>
              </a:spcBef>
              <a:spcAft>
                <a:spcPts val="0"/>
              </a:spcAft>
              <a:buSzPts val="275"/>
              <a:buNone/>
            </a:pPr>
            <a:r>
              <a:rPr lang="nl" sz="1125" dirty="0">
                <a:solidFill>
                  <a:schemeClr val="accent1"/>
                </a:solidFill>
              </a:rPr>
              <a:t>Ze eten 's ochtends en 's middags en zijn </a:t>
            </a:r>
            <a:r>
              <a:rPr lang="nl" sz="1125" b="1" dirty="0">
                <a:solidFill>
                  <a:srgbClr val="FF00FF"/>
                </a:solidFill>
              </a:rPr>
              <a:t>voornamelijk </a:t>
            </a:r>
            <a:r>
              <a:rPr lang="nl" sz="1125" dirty="0">
                <a:solidFill>
                  <a:srgbClr val="FF00FF"/>
                </a:solidFill>
              </a:rPr>
              <a:t>vruchteneters</a:t>
            </a:r>
            <a:r>
              <a:rPr lang="nl" sz="1125" dirty="0">
                <a:solidFill>
                  <a:schemeClr val="accent1"/>
                </a:solidFill>
              </a:rPr>
              <a:t>. Hij leeft van de vruchten, bessen, bladeren, </a:t>
            </a:r>
            <a:r>
              <a:rPr lang="nl" sz="1125" b="1" dirty="0">
                <a:solidFill>
                  <a:schemeClr val="accent1"/>
                </a:solidFill>
              </a:rPr>
              <a:t>bloemen</a:t>
            </a:r>
            <a:r>
              <a:rPr lang="nl" sz="1125" dirty="0">
                <a:solidFill>
                  <a:schemeClr val="accent1"/>
                </a:solidFill>
              </a:rPr>
              <a:t>, bast en sap van 24 tot 30 verschillende plantensoorten, voornamelijk bomen, struiken en kleine heesters. Ook schijfcactussen en andere succulenten staan op zijn dieet, evenals kruiden.</a:t>
            </a:r>
            <a:endParaRPr sz="1125" dirty="0">
              <a:solidFill>
                <a:schemeClr val="accent1"/>
              </a:solidFill>
            </a:endParaRPr>
          </a:p>
          <a:p>
            <a:pPr marL="0" lvl="0" indent="0" algn="l" rtl="0">
              <a:lnSpc>
                <a:spcPct val="95000"/>
              </a:lnSpc>
              <a:spcBef>
                <a:spcPts val="1200"/>
              </a:spcBef>
              <a:spcAft>
                <a:spcPts val="0"/>
              </a:spcAft>
              <a:buSzPts val="275"/>
              <a:buNone/>
            </a:pPr>
            <a:endParaRPr sz="1125" dirty="0">
              <a:solidFill>
                <a:schemeClr val="accent5"/>
              </a:solidFill>
              <a:latin typeface="Nunito"/>
              <a:ea typeface="Nunito"/>
              <a:cs typeface="Nunito"/>
              <a:sym typeface="Nunito"/>
            </a:endParaRPr>
          </a:p>
          <a:p>
            <a:pPr marL="0" lvl="0" indent="0" algn="l" rtl="0">
              <a:lnSpc>
                <a:spcPct val="95000"/>
              </a:lnSpc>
              <a:spcBef>
                <a:spcPts val="1200"/>
              </a:spcBef>
              <a:spcAft>
                <a:spcPts val="1200"/>
              </a:spcAft>
              <a:buSzPts val="275"/>
              <a:buNone/>
            </a:pPr>
            <a:endParaRPr sz="1125" dirty="0"/>
          </a:p>
        </p:txBody>
      </p:sp>
      <p:pic>
        <p:nvPicPr>
          <p:cNvPr id="130" name="Google Shape;130;p13"/>
          <p:cNvPicPr preferRelativeResize="0"/>
          <p:nvPr/>
        </p:nvPicPr>
        <p:blipFill>
          <a:blip r:embed="rId4">
            <a:alphaModFix/>
          </a:blip>
          <a:stretch>
            <a:fillRect/>
          </a:stretch>
        </p:blipFill>
        <p:spPr>
          <a:xfrm>
            <a:off x="7132850" y="487080"/>
            <a:ext cx="1388200" cy="1527276"/>
          </a:xfrm>
          <a:prstGeom prst="rect">
            <a:avLst/>
          </a:prstGeom>
          <a:noFill/>
          <a:ln>
            <a:noFill/>
          </a:ln>
        </p:spPr>
      </p:pic>
      <p:sp>
        <p:nvSpPr>
          <p:cNvPr id="131" name="Google Shape;131;p13">
            <a:hlinkClick r:id="" action="ppaction://noaction"/>
          </p:cNvPr>
          <p:cNvSpPr txBox="1"/>
          <p:nvPr/>
        </p:nvSpPr>
        <p:spPr>
          <a:xfrm>
            <a:off x="7828750" y="4531400"/>
            <a:ext cx="1105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a:solidFill>
                  <a:schemeClr val="dk2"/>
                </a:solidFill>
                <a:latin typeface="Calibri"/>
                <a:ea typeface="Calibri"/>
                <a:cs typeface="Calibri"/>
                <a:sym typeface="Calibri"/>
              </a:rPr>
              <a:t>Terug</a:t>
            </a:r>
            <a:endParaRPr>
              <a:solidFill>
                <a:schemeClr val="dk2"/>
              </a:solidFill>
              <a:latin typeface="Calibri"/>
              <a:ea typeface="Calibri"/>
              <a:cs typeface="Calibri"/>
              <a:sym typeface="Calibri"/>
            </a:endParaRPr>
          </a:p>
        </p:txBody>
      </p:sp>
      <p:sp>
        <p:nvSpPr>
          <p:cNvPr id="132" name="Google Shape;132;p13"/>
          <p:cNvSpPr/>
          <p:nvPr/>
        </p:nvSpPr>
        <p:spPr>
          <a:xfrm>
            <a:off x="8070700" y="1363850"/>
            <a:ext cx="621900" cy="602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2619100" y="2633225"/>
            <a:ext cx="5451600" cy="1973100"/>
          </a:xfrm>
          <a:prstGeom prst="rect">
            <a:avLst/>
          </a:prstGeom>
          <a:solidFill>
            <a:schemeClr val="accent3"/>
          </a:solidFill>
          <a:ln w="38100" cap="flat" cmpd="sng">
            <a:solidFill>
              <a:srgbClr val="F1C23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nl" sz="1125" dirty="0">
                <a:solidFill>
                  <a:schemeClr val="accent2"/>
                </a:solidFill>
                <a:latin typeface="Amatic SC"/>
                <a:ea typeface="Amatic SC"/>
                <a:cs typeface="Amatic SC"/>
                <a:sym typeface="Amatic SC"/>
              </a:rPr>
              <a:t>Zijn favoriete plant is de </a:t>
            </a:r>
            <a:r>
              <a:rPr lang="nl" sz="1125" b="1" dirty="0">
                <a:solidFill>
                  <a:schemeClr val="accent2"/>
                </a:solidFill>
                <a:latin typeface="Amatic SC"/>
                <a:ea typeface="Amatic SC"/>
                <a:cs typeface="Amatic SC"/>
                <a:sym typeface="Amatic SC"/>
              </a:rPr>
              <a:t>tamarinde </a:t>
            </a:r>
            <a:r>
              <a:rPr lang="nl" sz="1125" dirty="0">
                <a:solidFill>
                  <a:schemeClr val="accent2"/>
                </a:solidFill>
                <a:latin typeface="Amatic SC"/>
                <a:ea typeface="Amatic SC"/>
                <a:cs typeface="Amatic SC"/>
                <a:sym typeface="Amatic SC"/>
              </a:rPr>
              <a:t>(Tamarindus indica). De vruchten en bladeren van deze boom vormen ongeveer een kwart van zijn totale dieet. De zaden van de tamarinde worden </a:t>
            </a:r>
            <a:r>
              <a:rPr lang="nl" sz="1125" b="1" dirty="0">
                <a:solidFill>
                  <a:schemeClr val="accent2"/>
                </a:solidFill>
                <a:latin typeface="Amatic SC"/>
                <a:ea typeface="Amatic SC"/>
                <a:cs typeface="Amatic SC"/>
                <a:sym typeface="Amatic SC"/>
              </a:rPr>
              <a:t>verspreid </a:t>
            </a:r>
            <a:r>
              <a:rPr lang="nl" sz="1125" dirty="0">
                <a:solidFill>
                  <a:schemeClr val="accent2"/>
                </a:solidFill>
                <a:latin typeface="Amatic SC"/>
                <a:ea typeface="Amatic SC"/>
                <a:cs typeface="Amatic SC"/>
                <a:sym typeface="Amatic SC"/>
              </a:rPr>
              <a:t>met de uitwerpselen van de ringstaartmaki's, die de zaden niet kunnen verteren. Behalve in bomen zoekt de ringstaartmaki ook op de grond naar voedsel. In bomen zoekt hij het liefst in de toppen naar voedsel.</a:t>
            </a:r>
            <a:endParaRPr sz="1125" dirty="0">
              <a:solidFill>
                <a:schemeClr val="accent2"/>
              </a:solidFill>
              <a:latin typeface="Amatic SC"/>
              <a:ea typeface="Amatic SC"/>
              <a:cs typeface="Amatic SC"/>
              <a:sym typeface="Amatic SC"/>
            </a:endParaRPr>
          </a:p>
          <a:p>
            <a:pPr marL="0" lvl="0" indent="0" algn="l" rtl="0">
              <a:lnSpc>
                <a:spcPct val="95000"/>
              </a:lnSpc>
              <a:spcBef>
                <a:spcPts val="1200"/>
              </a:spcBef>
              <a:spcAft>
                <a:spcPts val="0"/>
              </a:spcAft>
              <a:buNone/>
            </a:pPr>
            <a:r>
              <a:rPr lang="nl" sz="1125" dirty="0">
                <a:solidFill>
                  <a:schemeClr val="accent4"/>
                </a:solidFill>
                <a:latin typeface="Calibri"/>
                <a:ea typeface="Calibri"/>
                <a:cs typeface="Calibri"/>
                <a:sym typeface="Calibri"/>
              </a:rPr>
              <a:t>'s Ochtends drinkt de </a:t>
            </a:r>
            <a:r>
              <a:rPr lang="nl" sz="1125" b="1" dirty="0">
                <a:solidFill>
                  <a:schemeClr val="accent4"/>
                </a:solidFill>
                <a:latin typeface="Calibri"/>
                <a:ea typeface="Calibri"/>
                <a:cs typeface="Calibri"/>
                <a:sym typeface="Calibri"/>
              </a:rPr>
              <a:t>ringstaartmaki dauw</a:t>
            </a:r>
            <a:r>
              <a:rPr lang="nl" sz="1125" dirty="0">
                <a:solidFill>
                  <a:schemeClr val="accent4"/>
                </a:solidFill>
                <a:latin typeface="Calibri"/>
                <a:ea typeface="Calibri"/>
                <a:cs typeface="Calibri"/>
                <a:sym typeface="Calibri"/>
              </a:rPr>
              <a:t>, waarbij hij zijn handen nat maakt, en ze daarna aflikt. Ook drinkt hij regenwater uit boomholten en plassen. Het meeste vocht krijgt de ringstaartmaki binnen met zijn voedsel.</a:t>
            </a:r>
            <a:endParaRPr sz="1125" dirty="0">
              <a:solidFill>
                <a:schemeClr val="accent4"/>
              </a:solidFill>
              <a:latin typeface="Calibri"/>
              <a:ea typeface="Calibri"/>
              <a:cs typeface="Calibri"/>
              <a:sym typeface="Calibri"/>
            </a:endParaRPr>
          </a:p>
          <a:p>
            <a:pPr marL="0" lvl="0" indent="0" algn="l" rtl="0">
              <a:lnSpc>
                <a:spcPct val="95000"/>
              </a:lnSpc>
              <a:spcBef>
                <a:spcPts val="1200"/>
              </a:spcBef>
              <a:spcAft>
                <a:spcPts val="1200"/>
              </a:spcAft>
              <a:buNone/>
            </a:pPr>
            <a:r>
              <a:rPr lang="nl" sz="1125" dirty="0">
                <a:solidFill>
                  <a:schemeClr val="accent5"/>
                </a:solidFill>
                <a:latin typeface="Nunito"/>
                <a:ea typeface="Nunito"/>
                <a:cs typeface="Nunito"/>
                <a:sym typeface="Nunito"/>
              </a:rPr>
              <a:t>De belangrijkste natuurlijke vijanden zijn de fossa of fretkat (Cryptoprocta ferox), de Madagaskarmangoesten en grote roofvogels.</a:t>
            </a:r>
            <a:endParaRPr dirty="0"/>
          </a:p>
        </p:txBody>
      </p:sp>
      <p:pic>
        <p:nvPicPr>
          <p:cNvPr id="134" name="Google Shape;134;p13"/>
          <p:cNvPicPr preferRelativeResize="0"/>
          <p:nvPr/>
        </p:nvPicPr>
        <p:blipFill>
          <a:blip r:embed="rId5">
            <a:alphaModFix/>
          </a:blip>
          <a:stretch>
            <a:fillRect/>
          </a:stretch>
        </p:blipFill>
        <p:spPr>
          <a:xfrm>
            <a:off x="509925" y="2565850"/>
            <a:ext cx="1461439" cy="2107849"/>
          </a:xfrm>
          <a:prstGeom prst="rect">
            <a:avLst/>
          </a:prstGeom>
          <a:noFill/>
          <a:ln w="28575" cap="flat" cmpd="sng">
            <a:solidFill>
              <a:srgbClr val="0000FF"/>
            </a:solidFill>
            <a:prstDash val="dash"/>
            <a:round/>
            <a:headEnd type="none" w="sm" len="sm"/>
            <a:tailEnd type="none" w="sm" len="sm"/>
          </a:ln>
        </p:spPr>
      </p:pic>
      <p:sp>
        <p:nvSpPr>
          <p:cNvPr id="135" name="Google Shape;135;p13"/>
          <p:cNvSpPr/>
          <p:nvPr/>
        </p:nvSpPr>
        <p:spPr>
          <a:xfrm>
            <a:off x="8173950" y="3940025"/>
            <a:ext cx="621900" cy="666300"/>
          </a:xfrm>
          <a:prstGeom prst="curvedLeftArrow">
            <a:avLst>
              <a:gd name="adj1" fmla="val 25000"/>
              <a:gd name="adj2" fmla="val 5000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13"/>
          <p:cNvGrpSpPr/>
          <p:nvPr/>
        </p:nvGrpSpPr>
        <p:grpSpPr>
          <a:xfrm>
            <a:off x="9199230" y="1490535"/>
            <a:ext cx="5134825" cy="2150630"/>
            <a:chOff x="1523300" y="234225"/>
            <a:chExt cx="4696200" cy="1731725"/>
          </a:xfrm>
        </p:grpSpPr>
        <p:pic>
          <p:nvPicPr>
            <p:cNvPr id="137" name="Google Shape;137;p13"/>
            <p:cNvPicPr preferRelativeResize="0"/>
            <p:nvPr/>
          </p:nvPicPr>
          <p:blipFill>
            <a:blip r:embed="rId6">
              <a:alphaModFix/>
            </a:blip>
            <a:stretch>
              <a:fillRect/>
            </a:stretch>
          </p:blipFill>
          <p:spPr>
            <a:xfrm>
              <a:off x="1523300" y="234225"/>
              <a:ext cx="4696200" cy="1731725"/>
            </a:xfrm>
            <a:prstGeom prst="rect">
              <a:avLst/>
            </a:prstGeom>
            <a:noFill/>
            <a:ln>
              <a:noFill/>
            </a:ln>
          </p:spPr>
        </p:pic>
        <p:pic>
          <p:nvPicPr>
            <p:cNvPr id="138" name="Google Shape;138;p13"/>
            <p:cNvPicPr preferRelativeResize="0"/>
            <p:nvPr/>
          </p:nvPicPr>
          <p:blipFill rotWithShape="1">
            <a:blip r:embed="rId7">
              <a:alphaModFix/>
            </a:blip>
            <a:srcRect l="78891" b="73331"/>
            <a:stretch/>
          </p:blipFill>
          <p:spPr>
            <a:xfrm>
              <a:off x="3792875" y="411721"/>
              <a:ext cx="536056" cy="4002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7000" fill="hold"/>
                                        <p:tgtEl>
                                          <p:spTgt spid="136"/>
                                        </p:tgtEl>
                                        <p:attrNameLst>
                                          <p:attrName>ppt_x</p:attrName>
                                        </p:attrNameLst>
                                      </p:cBhvr>
                                      <p:tavLst>
                                        <p:tav tm="0">
                                          <p:val>
                                            <p:strVal val="0-#ppt_w/2"/>
                                          </p:val>
                                        </p:tav>
                                        <p:tav tm="100000">
                                          <p:val>
                                            <p:strVal val="#ppt_x"/>
                                          </p:val>
                                        </p:tav>
                                      </p:tavLst>
                                    </p:anim>
                                    <p:anim calcmode="lin" valueType="num">
                                      <p:cBhvr additive="base">
                                        <p:cTn id="8" dur="7000" fill="hold"/>
                                        <p:tgtEl>
                                          <p:spTgt spid="13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9">
                                            <p:txEl>
                                              <p:pRg st="0" end="0"/>
                                            </p:txEl>
                                          </p:spTgt>
                                        </p:tgtEl>
                                        <p:attrNameLst>
                                          <p:attrName>style.visibility</p:attrName>
                                        </p:attrNameLst>
                                      </p:cBhvr>
                                      <p:to>
                                        <p:strVal val="visible"/>
                                      </p:to>
                                    </p:set>
                                    <p:animEffect transition="in" filter="fade">
                                      <p:cBhvr>
                                        <p:cTn id="11" dur="1000"/>
                                        <p:tgtEl>
                                          <p:spTgt spid="129">
                                            <p:txEl>
                                              <p:pRg st="0" end="0"/>
                                            </p:txEl>
                                          </p:spTgt>
                                        </p:tgtEl>
                                      </p:cBhvr>
                                    </p:animEffect>
                                    <p:anim calcmode="lin" valueType="num">
                                      <p:cBhvr>
                                        <p:cTn id="12" dur="1000" fill="hold"/>
                                        <p:tgtEl>
                                          <p:spTgt spid="12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2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9">
                                            <p:txEl>
                                              <p:pRg st="1" end="1"/>
                                            </p:txEl>
                                          </p:spTgt>
                                        </p:tgtEl>
                                        <p:attrNameLst>
                                          <p:attrName>style.visibility</p:attrName>
                                        </p:attrNameLst>
                                      </p:cBhvr>
                                      <p:to>
                                        <p:strVal val="visible"/>
                                      </p:to>
                                    </p:set>
                                    <p:animEffect transition="in" filter="fade">
                                      <p:cBhvr>
                                        <p:cTn id="16" dur="1000"/>
                                        <p:tgtEl>
                                          <p:spTgt spid="129">
                                            <p:txEl>
                                              <p:pRg st="1" end="1"/>
                                            </p:txEl>
                                          </p:spTgt>
                                        </p:tgtEl>
                                      </p:cBhvr>
                                    </p:animEffect>
                                    <p:anim calcmode="lin" valueType="num">
                                      <p:cBhvr>
                                        <p:cTn id="17" dur="1000" fill="hold"/>
                                        <p:tgtEl>
                                          <p:spTgt spid="12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29">
                                            <p:txEl>
                                              <p:pRg st="1" end="1"/>
                                            </p:txEl>
                                          </p:spTgt>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3000" fill="hold"/>
                                        <p:tgtEl>
                                          <p:spTgt spid="133"/>
                                        </p:tgtEl>
                                        <p:attrNameLst>
                                          <p:attrName>ppt_x</p:attrName>
                                        </p:attrNameLst>
                                      </p:cBhvr>
                                      <p:tavLst>
                                        <p:tav tm="0">
                                          <p:val>
                                            <p:strVal val="#ppt_x"/>
                                          </p:val>
                                        </p:tav>
                                        <p:tav tm="100000">
                                          <p:val>
                                            <p:strVal val="#ppt_x"/>
                                          </p:val>
                                        </p:tav>
                                      </p:tavLst>
                                    </p:anim>
                                    <p:anim calcmode="lin" valueType="num">
                                      <p:cBhvr additive="base">
                                        <p:cTn id="22" dur="3000" fill="hold"/>
                                        <p:tgtEl>
                                          <p:spTgt spid="133"/>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6" presetClass="entr" presetSubtype="0" fill="hold" nodeType="after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wipe(down)">
                                      <p:cBhvr>
                                        <p:cTn id="26" dur="580">
                                          <p:stCondLst>
                                            <p:cond delay="0"/>
                                          </p:stCondLst>
                                        </p:cTn>
                                        <p:tgtEl>
                                          <p:spTgt spid="130"/>
                                        </p:tgtEl>
                                      </p:cBhvr>
                                    </p:animEffect>
                                    <p:anim calcmode="lin" valueType="num">
                                      <p:cBhvr>
                                        <p:cTn id="27" dur="1822" tmFilter="0,0; 0.14,0.36; 0.43,0.73; 0.71,0.91; 1.0,1.0">
                                          <p:stCondLst>
                                            <p:cond delay="0"/>
                                          </p:stCondLst>
                                        </p:cTn>
                                        <p:tgtEl>
                                          <p:spTgt spid="13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0"/>
                                        </p:tgtEl>
                                        <p:attrNameLst>
                                          <p:attrName>ppt_y</p:attrName>
                                        </p:attrNameLst>
                                      </p:cBhvr>
                                      <p:tavLst>
                                        <p:tav tm="0" fmla="#ppt_y-sin(pi*$)/81">
                                          <p:val>
                                            <p:fltVal val="0"/>
                                          </p:val>
                                        </p:tav>
                                        <p:tav tm="100000">
                                          <p:val>
                                            <p:fltVal val="1"/>
                                          </p:val>
                                        </p:tav>
                                      </p:tavLst>
                                    </p:anim>
                                    <p:animScale>
                                      <p:cBhvr>
                                        <p:cTn id="32" dur="26">
                                          <p:stCondLst>
                                            <p:cond delay="650"/>
                                          </p:stCondLst>
                                        </p:cTn>
                                        <p:tgtEl>
                                          <p:spTgt spid="130"/>
                                        </p:tgtEl>
                                      </p:cBhvr>
                                      <p:to x="100000" y="60000"/>
                                    </p:animScale>
                                    <p:animScale>
                                      <p:cBhvr>
                                        <p:cTn id="33" dur="166" decel="50000">
                                          <p:stCondLst>
                                            <p:cond delay="676"/>
                                          </p:stCondLst>
                                        </p:cTn>
                                        <p:tgtEl>
                                          <p:spTgt spid="130"/>
                                        </p:tgtEl>
                                      </p:cBhvr>
                                      <p:to x="100000" y="100000"/>
                                    </p:animScale>
                                    <p:animScale>
                                      <p:cBhvr>
                                        <p:cTn id="34" dur="26">
                                          <p:stCondLst>
                                            <p:cond delay="1312"/>
                                          </p:stCondLst>
                                        </p:cTn>
                                        <p:tgtEl>
                                          <p:spTgt spid="130"/>
                                        </p:tgtEl>
                                      </p:cBhvr>
                                      <p:to x="100000" y="80000"/>
                                    </p:animScale>
                                    <p:animScale>
                                      <p:cBhvr>
                                        <p:cTn id="35" dur="166" decel="50000">
                                          <p:stCondLst>
                                            <p:cond delay="1338"/>
                                          </p:stCondLst>
                                        </p:cTn>
                                        <p:tgtEl>
                                          <p:spTgt spid="130"/>
                                        </p:tgtEl>
                                      </p:cBhvr>
                                      <p:to x="100000" y="100000"/>
                                    </p:animScale>
                                    <p:animScale>
                                      <p:cBhvr>
                                        <p:cTn id="36" dur="26">
                                          <p:stCondLst>
                                            <p:cond delay="1642"/>
                                          </p:stCondLst>
                                        </p:cTn>
                                        <p:tgtEl>
                                          <p:spTgt spid="130"/>
                                        </p:tgtEl>
                                      </p:cBhvr>
                                      <p:to x="100000" y="90000"/>
                                    </p:animScale>
                                    <p:animScale>
                                      <p:cBhvr>
                                        <p:cTn id="37" dur="166" decel="50000">
                                          <p:stCondLst>
                                            <p:cond delay="1668"/>
                                          </p:stCondLst>
                                        </p:cTn>
                                        <p:tgtEl>
                                          <p:spTgt spid="130"/>
                                        </p:tgtEl>
                                      </p:cBhvr>
                                      <p:to x="100000" y="100000"/>
                                    </p:animScale>
                                    <p:animScale>
                                      <p:cBhvr>
                                        <p:cTn id="38" dur="26">
                                          <p:stCondLst>
                                            <p:cond delay="1808"/>
                                          </p:stCondLst>
                                        </p:cTn>
                                        <p:tgtEl>
                                          <p:spTgt spid="130"/>
                                        </p:tgtEl>
                                      </p:cBhvr>
                                      <p:to x="100000" y="95000"/>
                                    </p:animScale>
                                    <p:animScale>
                                      <p:cBhvr>
                                        <p:cTn id="39" dur="166" decel="50000">
                                          <p:stCondLst>
                                            <p:cond delay="1834"/>
                                          </p:stCondLst>
                                        </p:cTn>
                                        <p:tgtEl>
                                          <p:spTgt spid="130"/>
                                        </p:tgtEl>
                                      </p:cBhvr>
                                      <p:to x="100000" y="100000"/>
                                    </p:animScale>
                                  </p:childTnLst>
                                </p:cTn>
                              </p:par>
                            </p:childTnLst>
                          </p:cTn>
                        </p:par>
                        <p:par>
                          <p:cTn id="40" fill="hold">
                            <p:stCondLst>
                              <p:cond delay="9000"/>
                            </p:stCondLst>
                            <p:childTnLst>
                              <p:par>
                                <p:cTn id="41" presetID="42" presetClass="entr" presetSubtype="0" fill="hold" grpId="0" nodeType="after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2000"/>
                                        <p:tgtEl>
                                          <p:spTgt spid="132"/>
                                        </p:tgtEl>
                                      </p:cBhvr>
                                    </p:animEffect>
                                    <p:anim calcmode="lin" valueType="num">
                                      <p:cBhvr>
                                        <p:cTn id="44" dur="2000" fill="hold"/>
                                        <p:tgtEl>
                                          <p:spTgt spid="132"/>
                                        </p:tgtEl>
                                        <p:attrNameLst>
                                          <p:attrName>ppt_x</p:attrName>
                                        </p:attrNameLst>
                                      </p:cBhvr>
                                      <p:tavLst>
                                        <p:tav tm="0">
                                          <p:val>
                                            <p:strVal val="#ppt_x"/>
                                          </p:val>
                                        </p:tav>
                                        <p:tav tm="100000">
                                          <p:val>
                                            <p:strVal val="#ppt_x"/>
                                          </p:val>
                                        </p:tav>
                                      </p:tavLst>
                                    </p:anim>
                                    <p:anim calcmode="lin" valueType="num">
                                      <p:cBhvr>
                                        <p:cTn id="45" dur="2000" fill="hold"/>
                                        <p:tgtEl>
                                          <p:spTgt spid="132"/>
                                        </p:tgtEl>
                                        <p:attrNameLst>
                                          <p:attrName>ppt_y</p:attrName>
                                        </p:attrNameLst>
                                      </p:cBhvr>
                                      <p:tavLst>
                                        <p:tav tm="0">
                                          <p:val>
                                            <p:strVal val="#ppt_y+.1"/>
                                          </p:val>
                                        </p:tav>
                                        <p:tav tm="100000">
                                          <p:val>
                                            <p:strVal val="#ppt_y"/>
                                          </p:val>
                                        </p:tav>
                                      </p:tavLst>
                                    </p:anim>
                                  </p:childTnLst>
                                </p:cTn>
                              </p:par>
                            </p:childTnLst>
                          </p:cTn>
                        </p:par>
                        <p:par>
                          <p:cTn id="46" fill="hold">
                            <p:stCondLst>
                              <p:cond delay="11000"/>
                            </p:stCondLst>
                            <p:childTnLst>
                              <p:par>
                                <p:cTn id="47" presetID="8" presetClass="emph" presetSubtype="0" fill="hold" grpId="1" nodeType="afterEffect">
                                  <p:stCondLst>
                                    <p:cond delay="0"/>
                                  </p:stCondLst>
                                  <p:childTnLst>
                                    <p:animRot by="21600000">
                                      <p:cBhvr>
                                        <p:cTn id="48" dur="2000" fill="hold"/>
                                        <p:tgtEl>
                                          <p:spTgt spid="1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uiExpand="1" build="p"/>
      <p:bldP spid="132" grpId="0" animBg="1"/>
      <p:bldP spid="133" grpId="0" animBg="1"/>
      <p:bldP spid="133" grpId="1" animBg="1"/>
    </p:bld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E007CD0E58124EBD76DAD8476BE612" ma:contentTypeVersion="26" ma:contentTypeDescription="Een nieuw document maken." ma:contentTypeScope="" ma:versionID="01df619d795be2c4036343454b2d3b22">
  <xsd:schema xmlns:xsd="http://www.w3.org/2001/XMLSchema" xmlns:xs="http://www.w3.org/2001/XMLSchema" xmlns:p="http://schemas.microsoft.com/office/2006/metadata/properties" xmlns:ns2="3a495d13-e72a-418a-95d9-cbdf63303735" xmlns:ns3="9bd521e1-68fd-4f24-9669-dfd706b9bfa9" targetNamespace="http://schemas.microsoft.com/office/2006/metadata/properties" ma:root="true" ma:fieldsID="ea280eb10d1d49fdbaa06483b3d7c269" ns2:_="" ns3:_="">
    <xsd:import namespace="3a495d13-e72a-418a-95d9-cbdf63303735"/>
    <xsd:import namespace="9bd521e1-68fd-4f24-9669-dfd706b9bfa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Demo" minOccurs="0"/>
                <xsd:element ref="ns2:ecf7b2f1-1d32-496d-9fd2-7d27f6ab3f5aCountryOrRegion" minOccurs="0"/>
                <xsd:element ref="ns2:ecf7b2f1-1d32-496d-9fd2-7d27f6ab3f5aState" minOccurs="0"/>
                <xsd:element ref="ns2:ecf7b2f1-1d32-496d-9fd2-7d27f6ab3f5aCity" minOccurs="0"/>
                <xsd:element ref="ns2:ecf7b2f1-1d32-496d-9fd2-7d27f6ab3f5aPostalCode" minOccurs="0"/>
                <xsd:element ref="ns2:ecf7b2f1-1d32-496d-9fd2-7d27f6ab3f5aStreet" minOccurs="0"/>
                <xsd:element ref="ns2:ecf7b2f1-1d32-496d-9fd2-7d27f6ab3f5aGeoLoc" minOccurs="0"/>
                <xsd:element ref="ns2:ecf7b2f1-1d32-496d-9fd2-7d27f6ab3f5aDispName"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95d13-e72a-418a-95d9-cbdf63303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Demo" ma:index="20" nillable="true" ma:displayName="Demo" ma:format="Dropdown" ma:internalName="Demo">
      <xsd:simpleType>
        <xsd:restriction base="dms:Unknown"/>
      </xsd:simpleType>
    </xsd:element>
    <xsd:element name="ecf7b2f1-1d32-496d-9fd2-7d27f6ab3f5aCountryOrRegion" ma:index="21" nillable="true" ma:displayName="Demo: land" ma:internalName="CountryOrRegion" ma:readOnly="true">
      <xsd:simpleType>
        <xsd:restriction base="dms:Text"/>
      </xsd:simpleType>
    </xsd:element>
    <xsd:element name="ecf7b2f1-1d32-496d-9fd2-7d27f6ab3f5aState" ma:index="22" nillable="true" ma:displayName="Demo: provincie" ma:internalName="State" ma:readOnly="true">
      <xsd:simpleType>
        <xsd:restriction base="dms:Text"/>
      </xsd:simpleType>
    </xsd:element>
    <xsd:element name="ecf7b2f1-1d32-496d-9fd2-7d27f6ab3f5aCity" ma:index="23" nillable="true" ma:displayName="Demo: stad" ma:internalName="City" ma:readOnly="true">
      <xsd:simpleType>
        <xsd:restriction base="dms:Text"/>
      </xsd:simpleType>
    </xsd:element>
    <xsd:element name="ecf7b2f1-1d32-496d-9fd2-7d27f6ab3f5aPostalCode" ma:index="24" nillable="true" ma:displayName="Demo: postcode" ma:internalName="PostalCode" ma:readOnly="true">
      <xsd:simpleType>
        <xsd:restriction base="dms:Text"/>
      </xsd:simpleType>
    </xsd:element>
    <xsd:element name="ecf7b2f1-1d32-496d-9fd2-7d27f6ab3f5aStreet" ma:index="25" nillable="true" ma:displayName="Demo: straat" ma:internalName="Street" ma:readOnly="true">
      <xsd:simpleType>
        <xsd:restriction base="dms:Text"/>
      </xsd:simpleType>
    </xsd:element>
    <xsd:element name="ecf7b2f1-1d32-496d-9fd2-7d27f6ab3f5aGeoLoc" ma:index="26" nillable="true" ma:displayName="Demo: coördinaten" ma:internalName="GeoLoc" ma:readOnly="true">
      <xsd:simpleType>
        <xsd:restriction base="dms:Unknown"/>
      </xsd:simpleType>
    </xsd:element>
    <xsd:element name="ecf7b2f1-1d32-496d-9fd2-7d27f6ab3f5aDispName" ma:index="27" nillable="true" ma:displayName="Demo: naam" ma:internalName="DispName" ma:readOnly="true">
      <xsd:simpleType>
        <xsd:restriction base="dms:Text"/>
      </xsd:simpleType>
    </xsd:element>
    <xsd:element name="lcf76f155ced4ddcb4097134ff3c332f" ma:index="29" nillable="true" ma:taxonomy="true" ma:internalName="lcf76f155ced4ddcb4097134ff3c332f" ma:taxonomyFieldName="MediaServiceImageTags" ma:displayName="Afbeeldingtags" ma:readOnly="false" ma:fieldId="{5cf76f15-5ced-4ddc-b409-7134ff3c332f}" ma:taxonomyMulti="true" ma:sspId="04a7283c-1f12-4f2d-a16e-c7d402723258" ma:termSetId="09814cd3-568e-fe90-9814-8d621ff8fb84" ma:anchorId="fba54fb3-c3e1-fe81-a776-ca4b69148c4d" ma:open="true" ma:isKeyword="false">
      <xsd:complexType>
        <xsd:sequence>
          <xsd:element ref="pc:Terms" minOccurs="0" maxOccurs="1"/>
        </xsd:sequence>
      </xsd:complex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d521e1-68fd-4f24-9669-dfd706b9bfa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30" nillable="true" ma:displayName="Taxonomy Catch All Column" ma:hidden="true" ma:list="{aa1b500e-c035-48f8-b5f1-981a5c774ca3}" ma:internalName="TaxCatchAll" ma:showField="CatchAllData" ma:web="9bd521e1-68fd-4f24-9669-dfd706b9bf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1547CB-6EBD-4885-ACE6-07DA942820B3}">
  <ds:schemaRefs>
    <ds:schemaRef ds:uri="http://schemas.microsoft.com/sharepoint/v3/contenttype/forms"/>
  </ds:schemaRefs>
</ds:datastoreItem>
</file>

<file path=customXml/itemProps2.xml><?xml version="1.0" encoding="utf-8"?>
<ds:datastoreItem xmlns:ds="http://schemas.openxmlformats.org/officeDocument/2006/customXml" ds:itemID="{901EE883-51D8-4939-8C66-3A00A31A5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95d13-e72a-418a-95d9-cbdf63303735"/>
    <ds:schemaRef ds:uri="9bd521e1-68fd-4f24-9669-dfd706b9b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254</Words>
  <Application>Microsoft Office PowerPoint</Application>
  <PresentationFormat>Diavoorstelling (16:9)</PresentationFormat>
  <Paragraphs>7</Paragraphs>
  <Slides>1</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Fuzzy Bubbles</vt:lpstr>
      <vt:lpstr>Calibri</vt:lpstr>
      <vt:lpstr>Amatic SC</vt:lpstr>
      <vt:lpstr>Nunito</vt:lpstr>
      <vt:lpstr>Shift</vt:lpstr>
      <vt:lpstr>Leefgebied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Leefgebied</dc:title>
  <cp:lastModifiedBy>Jos Zonneveld</cp:lastModifiedBy>
  <cp:revision>1</cp:revision>
  <dcterms:modified xsi:type="dcterms:W3CDTF">2023-08-22T08:37:29Z</dcterms:modified>
</cp:coreProperties>
</file>